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4" roundtripDataSignature="AMtx7mgiQj6jeAcoarK/ZFgpW6uATUPp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6" Type="http://schemas.openxmlformats.org/officeDocument/2006/relationships/customXml" Target="../customXml/item2.xml"/><Relationship Id="rId21" Type="http://schemas.openxmlformats.org/officeDocument/2006/relationships/slide" Target="slides/slide16.xml"/><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24" Type="http://customschemas.google.com/relationships/presentationmetadata" Target="metadata"/><Relationship Id="rId1" Type="http://schemas.openxmlformats.org/officeDocument/2006/relationships/theme" Target="theme/theme1.xml"/><Relationship Id="rId6" Type="http://schemas.openxmlformats.org/officeDocument/2006/relationships/slide" Target="slides/slide1.xml"/><Relationship Id="rId23" Type="http://schemas.openxmlformats.org/officeDocument/2006/relationships/slide" Target="slides/slide18.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We want to show you some of the strategies that we use in Year 1 to help the children have a clear and concise understanding of what numbers are, and how they can be manipulated.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Use double sided counters to demo in ten frames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Once we’re secure on our doubles, we can start looking at numbers that are nearly doubles, so for example we can use double 3 work out 3 + 4</a:t>
            </a:r>
            <a:endParaRPr/>
          </a:p>
        </p:txBody>
      </p:sp>
      <p:sp>
        <p:nvSpPr>
          <p:cNvPr id="151" name="Google Shape;151;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We’re going to use the next few slides to show some examples of the reasoning questions the children might be asked to solve - these questions allow the chn a chance to put into practice the knowledge they have learnt. </a:t>
            </a:r>
            <a:endParaRPr/>
          </a:p>
        </p:txBody>
      </p:sp>
      <p:sp>
        <p:nvSpPr>
          <p:cNvPr id="169" name="Google Shape;169;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an overview of the maths we cover over the course of year 1, you can see there is a lot of emphasis on place value and addition and subtraction. </a:t>
            </a:r>
            <a:r>
              <a:rPr lang="en-GB"/>
              <a:t>Place</a:t>
            </a:r>
            <a:r>
              <a:rPr lang="en-GB"/>
              <a:t> value gives the foundation for maths, so is crucial for their future learning and understanding</a:t>
            </a:r>
            <a:endParaRPr/>
          </a:p>
        </p:txBody>
      </p:sp>
      <p:sp>
        <p:nvSpPr>
          <p:cNvPr id="59" name="Google Shape;59;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Use link to demo game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The ten frames help children visually see the numbers we’re talking about, and combined with the subitising creates a powerful tool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Here’s an example of how we might use ten frames, and the sort of things we say about them. One full ten frame is representing ten, if there is one gap, we know it is one less than ten so it must be 9 etc</a:t>
            </a:r>
            <a:endParaRPr/>
          </a:p>
        </p:txBody>
      </p:sp>
      <p:sp>
        <p:nvSpPr>
          <p:cNvPr id="79" name="Google Shape;79;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Driving a car analogy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start to add using our number bonds, and again we may use the ten frames to support this. Here we’re looking at the relationship between the numbers, we know that 6 + 2 = 8, and we then see that 16 + 2 = 18. By asking the chn to find what’s the same and what’s different we’re encouraging their use of understanding, leading them to look for patterns in maths which becomes important in their reasoning and problem solving </a:t>
            </a:r>
            <a:endParaRPr/>
          </a:p>
        </p:txBody>
      </p:sp>
      <p:sp>
        <p:nvSpPr>
          <p:cNvPr id="115" name="Google Shape;115;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an example of an activity we might do to support our learning of adding using number bonds</a:t>
            </a:r>
            <a:endParaRPr/>
          </a:p>
        </p:txBody>
      </p:sp>
      <p:sp>
        <p:nvSpPr>
          <p:cNvPr id="121" name="Google Shape;121;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1" name="Google Shape;41;p2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2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3" name="Google Shape;4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6" name="Google Shape;4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3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3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0" name="Google Shape;5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slide">
  <p:cSld name="Main content slide">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7" name="Google Shape;3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assets.whiteroseeducation.com/fixed/wre/digital-tools/1-minute-maths/index.html?Expires=1736951408&amp;Signature=Tit0ZATxcZT73Tu5wXH9j2Jj1PiWkRTZVZhImgp3SIMmqa8TYpT8BpeUfl3EUPssp6Ilhhfl8Fe6YOLIpimf0WxOv9Q89Qwqr7KvsMfE4-Rg1sfHDkfiTbWI67LE7cUfd32AitppDPtXgP~jRikse28AGscDshB~xbOos3bpp5q7M0ytaiQOj1-~9PxkjV9ofv286e8ahyaT1c~-xcd9JjC78oycjXPpvMOYpin9Pk1pg5NX30FTyeODCmIFeANqJBxK~cW67meymO3GUizZ1cfXH~CeX2Z7Un0wtq98xlBc~vfvk~wxn3m2e0R3i4qDqWuPAT0jRq3v0neDV95e-Q__&amp;Key-Pair-Id=K2O4JAIBBX4MQS&amp;_gl=1*gs7352*_gcl_au*MTkyMjQ0NjE2Ny4xNzM2NzExNDg5LjU4NDY5ODc2MS4xNzM2NzExNTE1LjE3MzY3MTE1MTY.*_ga*MTkzNTIzOTc4OC4xNzA1ODQ5MDU0*_ga_869Y76J73T*MTczNjg2MjU2OC41LjEuMTczNjg2NTAwOS4xMi4wLjA."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a:latin typeface="Arial"/>
                <a:ea typeface="Arial"/>
                <a:cs typeface="Arial"/>
                <a:sym typeface="Arial"/>
              </a:rPr>
              <a:t>Curriculum Evening 22.1.25</a:t>
            </a:r>
            <a:endParaRPr>
              <a:latin typeface="Arial"/>
              <a:ea typeface="Arial"/>
              <a:cs typeface="Arial"/>
              <a:sym typeface="Arial"/>
            </a:endParaRPr>
          </a:p>
        </p:txBody>
      </p:sp>
      <p:sp>
        <p:nvSpPr>
          <p:cNvPr id="56" name="Google Shape;56;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GB">
                <a:latin typeface="Arial"/>
                <a:ea typeface="Arial"/>
                <a:cs typeface="Arial"/>
                <a:sym typeface="Arial"/>
              </a:rPr>
              <a:t>Maths - </a:t>
            </a:r>
            <a:r>
              <a:rPr lang="en-GB"/>
              <a:t>C</a:t>
            </a:r>
            <a:r>
              <a:rPr lang="en-GB">
                <a:latin typeface="Arial"/>
                <a:ea typeface="Arial"/>
                <a:cs typeface="Arial"/>
                <a:sym typeface="Arial"/>
              </a:rPr>
              <a:t>alculations </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GB" sz="2800">
                <a:latin typeface="Arial"/>
                <a:ea typeface="Arial"/>
                <a:cs typeface="Arial"/>
                <a:sym typeface="Arial"/>
              </a:rPr>
              <a:t>Doubles and near doubles</a:t>
            </a:r>
            <a:endParaRPr/>
          </a:p>
        </p:txBody>
      </p:sp>
      <p:sp>
        <p:nvSpPr>
          <p:cNvPr id="140" name="Google Shape;140;p10"/>
          <p:cNvSpPr txBox="1"/>
          <p:nvPr/>
        </p:nvSpPr>
        <p:spPr>
          <a:xfrm>
            <a:off x="652072" y="1300397"/>
            <a:ext cx="79035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200" u="none" cap="none" strike="noStrike">
                <a:solidFill>
                  <a:srgbClr val="000000"/>
                </a:solidFill>
                <a:latin typeface="Arial"/>
                <a:ea typeface="Arial"/>
                <a:cs typeface="Arial"/>
                <a:sym typeface="Arial"/>
              </a:rPr>
              <a:t>As with the number bonds, knowing our doubles is important as it frees up space for us to think about the wider problem we’re being faced with. </a:t>
            </a:r>
            <a:endParaRPr sz="2200"/>
          </a:p>
        </p:txBody>
      </p:sp>
      <p:pic>
        <p:nvPicPr>
          <p:cNvPr id="141" name="Google Shape;141;p10"/>
          <p:cNvPicPr preferRelativeResize="0"/>
          <p:nvPr/>
        </p:nvPicPr>
        <p:blipFill>
          <a:blip r:embed="rId3">
            <a:alphaModFix/>
          </a:blip>
          <a:stretch>
            <a:fillRect/>
          </a:stretch>
        </p:blipFill>
        <p:spPr>
          <a:xfrm>
            <a:off x="3576125" y="2691272"/>
            <a:ext cx="2276475" cy="2009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GB" sz="2800">
                <a:latin typeface="Arial"/>
                <a:ea typeface="Arial"/>
                <a:cs typeface="Arial"/>
                <a:sym typeface="Arial"/>
              </a:rPr>
              <a:t>Doubles and near doubles</a:t>
            </a:r>
            <a:endParaRPr/>
          </a:p>
        </p:txBody>
      </p:sp>
      <p:pic>
        <p:nvPicPr>
          <p:cNvPr id="147" name="Google Shape;147;p11"/>
          <p:cNvPicPr preferRelativeResize="0"/>
          <p:nvPr/>
        </p:nvPicPr>
        <p:blipFill rotWithShape="1">
          <a:blip r:embed="rId3">
            <a:alphaModFix/>
          </a:blip>
          <a:srcRect b="0" l="0" r="0" t="0"/>
          <a:stretch/>
        </p:blipFill>
        <p:spPr>
          <a:xfrm>
            <a:off x="4762500" y="1434067"/>
            <a:ext cx="4069800" cy="3264408"/>
          </a:xfrm>
          <a:prstGeom prst="rect">
            <a:avLst/>
          </a:prstGeom>
          <a:noFill/>
          <a:ln>
            <a:noFill/>
          </a:ln>
        </p:spPr>
      </p:pic>
      <p:sp>
        <p:nvSpPr>
          <p:cNvPr id="148" name="Google Shape;148;p11"/>
          <p:cNvSpPr txBox="1"/>
          <p:nvPr/>
        </p:nvSpPr>
        <p:spPr>
          <a:xfrm>
            <a:off x="63482" y="1434067"/>
            <a:ext cx="431801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800" u="none" cap="none" strike="noStrike">
                <a:solidFill>
                  <a:srgbClr val="000000"/>
                </a:solidFill>
                <a:latin typeface="Comic Sans MS"/>
                <a:ea typeface="Comic Sans MS"/>
                <a:cs typeface="Comic Sans MS"/>
                <a:sym typeface="Comic Sans MS"/>
              </a:rPr>
              <a:t>Place counters to show </a:t>
            </a:r>
            <a:endParaRPr/>
          </a:p>
          <a:p>
            <a:pPr indent="0" lvl="0" marL="0" marR="0" rtl="0" algn="l">
              <a:lnSpc>
                <a:spcPct val="100000"/>
              </a:lnSpc>
              <a:spcBef>
                <a:spcPts val="0"/>
              </a:spcBef>
              <a:spcAft>
                <a:spcPts val="0"/>
              </a:spcAft>
              <a:buNone/>
            </a:pPr>
            <a:r>
              <a:rPr b="0" i="0" lang="en-GB" sz="2800" u="none" cap="none" strike="noStrike">
                <a:solidFill>
                  <a:srgbClr val="000000"/>
                </a:solidFill>
                <a:latin typeface="Comic Sans MS"/>
                <a:ea typeface="Comic Sans MS"/>
                <a:cs typeface="Comic Sans MS"/>
                <a:sym typeface="Comic Sans MS"/>
              </a:rPr>
              <a:t>the doubles.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2"/>
          <p:cNvPicPr preferRelativeResize="0"/>
          <p:nvPr/>
        </p:nvPicPr>
        <p:blipFill rotWithShape="1">
          <a:blip r:embed="rId3">
            <a:alphaModFix/>
          </a:blip>
          <a:srcRect b="0" l="0" r="0" t="0"/>
          <a:stretch/>
        </p:blipFill>
        <p:spPr>
          <a:xfrm>
            <a:off x="1922489" y="981145"/>
            <a:ext cx="4988024" cy="4162355"/>
          </a:xfrm>
          <a:prstGeom prst="rect">
            <a:avLst/>
          </a:prstGeom>
          <a:noFill/>
          <a:ln>
            <a:noFill/>
          </a:ln>
        </p:spPr>
      </p:pic>
      <p:sp>
        <p:nvSpPr>
          <p:cNvPr id="154" name="Google Shape;154;p12"/>
          <p:cNvSpPr txBox="1"/>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3600"/>
              <a:buFont typeface="Arial"/>
              <a:buNone/>
            </a:pPr>
            <a:r>
              <a:rPr b="0" i="0" lang="en-GB" sz="2800" u="none" cap="none" strike="noStrike">
                <a:solidFill>
                  <a:schemeClr val="dk1"/>
                </a:solidFill>
                <a:latin typeface="Arial"/>
                <a:ea typeface="Arial"/>
                <a:cs typeface="Arial"/>
                <a:sym typeface="Arial"/>
              </a:rPr>
              <a:t>Doubles and near doubles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3"/>
          <p:cNvPicPr preferRelativeResize="0"/>
          <p:nvPr/>
        </p:nvPicPr>
        <p:blipFill rotWithShape="1">
          <a:blip r:embed="rId3">
            <a:alphaModFix/>
          </a:blip>
          <a:srcRect b="0" l="0" r="0" t="0"/>
          <a:stretch/>
        </p:blipFill>
        <p:spPr>
          <a:xfrm>
            <a:off x="1239866" y="1108360"/>
            <a:ext cx="6664268" cy="4035140"/>
          </a:xfrm>
          <a:prstGeom prst="rect">
            <a:avLst/>
          </a:prstGeom>
          <a:noFill/>
          <a:ln>
            <a:noFill/>
          </a:ln>
        </p:spPr>
      </p:pic>
      <p:sp>
        <p:nvSpPr>
          <p:cNvPr id="160" name="Google Shape;160;p13"/>
          <p:cNvSpPr txBox="1"/>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3600"/>
              <a:buFont typeface="Arial"/>
              <a:buNone/>
            </a:pPr>
            <a:r>
              <a:rPr b="0" i="0" lang="en-GB" sz="2800" u="none" cap="none" strike="noStrike">
                <a:solidFill>
                  <a:schemeClr val="dk1"/>
                </a:solidFill>
                <a:latin typeface="Arial"/>
                <a:ea typeface="Arial"/>
                <a:cs typeface="Arial"/>
                <a:sym typeface="Arial"/>
              </a:rPr>
              <a:t>Doubles and near doubles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4"/>
          <p:cNvPicPr preferRelativeResize="0"/>
          <p:nvPr/>
        </p:nvPicPr>
        <p:blipFill rotWithShape="1">
          <a:blip r:embed="rId3">
            <a:alphaModFix/>
          </a:blip>
          <a:srcRect b="0" l="0" r="0" t="0"/>
          <a:stretch/>
        </p:blipFill>
        <p:spPr>
          <a:xfrm>
            <a:off x="1259174" y="1056518"/>
            <a:ext cx="6257749" cy="4086982"/>
          </a:xfrm>
          <a:prstGeom prst="rect">
            <a:avLst/>
          </a:prstGeom>
          <a:noFill/>
          <a:ln>
            <a:noFill/>
          </a:ln>
        </p:spPr>
      </p:pic>
      <p:sp>
        <p:nvSpPr>
          <p:cNvPr id="166" name="Google Shape;166;p14"/>
          <p:cNvSpPr txBox="1"/>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3600"/>
              <a:buFont typeface="Arial"/>
              <a:buNone/>
            </a:pPr>
            <a:r>
              <a:rPr b="0" i="0" lang="en-GB" sz="2800" u="none" cap="none" strike="noStrike">
                <a:solidFill>
                  <a:schemeClr val="dk1"/>
                </a:solidFill>
                <a:latin typeface="Arial"/>
                <a:ea typeface="Arial"/>
                <a:cs typeface="Arial"/>
                <a:sym typeface="Arial"/>
              </a:rPr>
              <a:t>Doubles and near doubles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GB" sz="2800">
                <a:latin typeface="Arial"/>
                <a:ea typeface="Arial"/>
                <a:cs typeface="Arial"/>
                <a:sym typeface="Arial"/>
              </a:rPr>
              <a:t>Reasoning examples</a:t>
            </a:r>
            <a:endParaRPr/>
          </a:p>
        </p:txBody>
      </p:sp>
      <p:pic>
        <p:nvPicPr>
          <p:cNvPr id="172" name="Google Shape;172;p15"/>
          <p:cNvPicPr preferRelativeResize="0"/>
          <p:nvPr/>
        </p:nvPicPr>
        <p:blipFill>
          <a:blip r:embed="rId3">
            <a:alphaModFix/>
          </a:blip>
          <a:stretch>
            <a:fillRect/>
          </a:stretch>
        </p:blipFill>
        <p:spPr>
          <a:xfrm rot="838814">
            <a:off x="3505042" y="1793952"/>
            <a:ext cx="2669539" cy="26576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6"/>
          <p:cNvPicPr preferRelativeResize="0"/>
          <p:nvPr/>
        </p:nvPicPr>
        <p:blipFill rotWithShape="1">
          <a:blip r:embed="rId3">
            <a:alphaModFix/>
          </a:blip>
          <a:srcRect b="0" l="0" r="0" t="0"/>
          <a:stretch/>
        </p:blipFill>
        <p:spPr>
          <a:xfrm>
            <a:off x="938499" y="1080"/>
            <a:ext cx="7267003" cy="51413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7"/>
          <p:cNvPicPr preferRelativeResize="0"/>
          <p:nvPr/>
        </p:nvPicPr>
        <p:blipFill rotWithShape="1">
          <a:blip r:embed="rId3">
            <a:alphaModFix/>
          </a:blip>
          <a:srcRect b="0" l="0" r="0" t="0"/>
          <a:stretch/>
        </p:blipFill>
        <p:spPr>
          <a:xfrm>
            <a:off x="938499" y="1080"/>
            <a:ext cx="7267003" cy="51413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18"/>
          <p:cNvPicPr preferRelativeResize="0"/>
          <p:nvPr/>
        </p:nvPicPr>
        <p:blipFill rotWithShape="1">
          <a:blip r:embed="rId3">
            <a:alphaModFix/>
          </a:blip>
          <a:srcRect b="0" l="0" r="0" t="0"/>
          <a:stretch/>
        </p:blipFill>
        <p:spPr>
          <a:xfrm>
            <a:off x="1282300" y="131825"/>
            <a:ext cx="6042801" cy="4774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311700" y="363273"/>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latin typeface="Arial"/>
                <a:ea typeface="Arial"/>
                <a:cs typeface="Arial"/>
                <a:sym typeface="Arial"/>
              </a:rPr>
              <a:t>Overview of the year – Year 1 White Rose</a:t>
            </a:r>
            <a:endParaRPr/>
          </a:p>
        </p:txBody>
      </p:sp>
      <p:pic>
        <p:nvPicPr>
          <p:cNvPr descr="A screenshot of a computer&#10;&#10;Description automatically generated" id="62" name="Google Shape;62;p2"/>
          <p:cNvPicPr preferRelativeResize="0"/>
          <p:nvPr/>
        </p:nvPicPr>
        <p:blipFill rotWithShape="1">
          <a:blip r:embed="rId3">
            <a:alphaModFix/>
          </a:blip>
          <a:srcRect b="0" l="0" r="0" t="0"/>
          <a:stretch/>
        </p:blipFill>
        <p:spPr>
          <a:xfrm>
            <a:off x="1064517" y="982490"/>
            <a:ext cx="6760356" cy="41610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type="title"/>
          </p:nvPr>
        </p:nvSpPr>
        <p:spPr>
          <a:xfrm>
            <a:off x="188031" y="288322"/>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Subitising</a:t>
            </a:r>
            <a:endParaRPr/>
          </a:p>
        </p:txBody>
      </p:sp>
      <p:sp>
        <p:nvSpPr>
          <p:cNvPr id="68" name="Google Shape;68;p3"/>
          <p:cNvSpPr txBox="1"/>
          <p:nvPr/>
        </p:nvSpPr>
        <p:spPr>
          <a:xfrm>
            <a:off x="198620" y="1401580"/>
            <a:ext cx="8525655"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This is being able to look at a number of objects, up to 5, and know what that number is without needing to use one to one correspondence to count</a:t>
            </a:r>
            <a:endParaRPr/>
          </a:p>
        </p:txBody>
      </p:sp>
      <p:pic>
        <p:nvPicPr>
          <p:cNvPr id="69" name="Google Shape;69;p3">
            <a:hlinkClick r:id="rId3"/>
          </p:cNvPr>
          <p:cNvPicPr preferRelativeResize="0"/>
          <p:nvPr/>
        </p:nvPicPr>
        <p:blipFill rotWithShape="1">
          <a:blip r:embed="rId4">
            <a:alphaModFix/>
          </a:blip>
          <a:srcRect b="0" l="0" r="0" t="0"/>
          <a:stretch/>
        </p:blipFill>
        <p:spPr>
          <a:xfrm>
            <a:off x="6036791" y="2929565"/>
            <a:ext cx="2107113" cy="1714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title"/>
          </p:nvPr>
        </p:nvSpPr>
        <p:spPr>
          <a:xfrm>
            <a:off x="188031" y="288322"/>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Ten frames</a:t>
            </a:r>
            <a:endParaRPr/>
          </a:p>
        </p:txBody>
      </p:sp>
      <p:sp>
        <p:nvSpPr>
          <p:cNvPr id="75" name="Google Shape;75;p4"/>
          <p:cNvSpPr txBox="1"/>
          <p:nvPr/>
        </p:nvSpPr>
        <p:spPr>
          <a:xfrm>
            <a:off x="198620" y="1401580"/>
            <a:ext cx="8525655" cy="83099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We use ten frames almost daily, to clearly show how numbers can be built and represented.</a:t>
            </a:r>
            <a:endParaRPr/>
          </a:p>
        </p:txBody>
      </p:sp>
      <p:pic>
        <p:nvPicPr>
          <p:cNvPr id="76" name="Google Shape;76;p4"/>
          <p:cNvPicPr preferRelativeResize="0"/>
          <p:nvPr/>
        </p:nvPicPr>
        <p:blipFill>
          <a:blip r:embed="rId3">
            <a:alphaModFix/>
          </a:blip>
          <a:stretch>
            <a:fillRect/>
          </a:stretch>
        </p:blipFill>
        <p:spPr>
          <a:xfrm>
            <a:off x="1966825" y="2321877"/>
            <a:ext cx="4197472" cy="26061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5"/>
          <p:cNvPicPr preferRelativeResize="0"/>
          <p:nvPr/>
        </p:nvPicPr>
        <p:blipFill rotWithShape="1">
          <a:blip r:embed="rId3">
            <a:alphaModFix/>
          </a:blip>
          <a:srcRect b="0" l="4273" r="0" t="0"/>
          <a:stretch/>
        </p:blipFill>
        <p:spPr>
          <a:xfrm rot="5400000">
            <a:off x="5241597" y="1938592"/>
            <a:ext cx="1175154" cy="2779673"/>
          </a:xfrm>
          <a:prstGeom prst="rect">
            <a:avLst/>
          </a:prstGeom>
          <a:solidFill>
            <a:srgbClr val="FEEDD8"/>
          </a:solidFill>
          <a:ln>
            <a:noFill/>
          </a:ln>
        </p:spPr>
      </p:pic>
      <p:pic>
        <p:nvPicPr>
          <p:cNvPr id="82" name="Google Shape;82;p5"/>
          <p:cNvPicPr preferRelativeResize="0"/>
          <p:nvPr/>
        </p:nvPicPr>
        <p:blipFill rotWithShape="1">
          <a:blip r:embed="rId3">
            <a:alphaModFix/>
          </a:blip>
          <a:srcRect b="0" l="4273" r="0" t="0"/>
          <a:stretch/>
        </p:blipFill>
        <p:spPr>
          <a:xfrm rot="5400000">
            <a:off x="2488287" y="1938592"/>
            <a:ext cx="1175154" cy="2779673"/>
          </a:xfrm>
          <a:prstGeom prst="rect">
            <a:avLst/>
          </a:prstGeom>
          <a:solidFill>
            <a:srgbClr val="FEEDD8"/>
          </a:solidFill>
          <a:ln>
            <a:noFill/>
          </a:ln>
        </p:spPr>
      </p:pic>
      <p:sp>
        <p:nvSpPr>
          <p:cNvPr id="83" name="Google Shape;83;p5"/>
          <p:cNvSpPr/>
          <p:nvPr/>
        </p:nvSpPr>
        <p:spPr>
          <a:xfrm>
            <a:off x="1923772" y="1455028"/>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4" name="Google Shape;84;p5"/>
          <p:cNvSpPr txBox="1"/>
          <p:nvPr/>
        </p:nvSpPr>
        <p:spPr>
          <a:xfrm>
            <a:off x="2305635" y="442832"/>
            <a:ext cx="456887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400" u="none" cap="none" strike="noStrike">
                <a:solidFill>
                  <a:srgbClr val="000000"/>
                </a:solidFill>
                <a:latin typeface="Comic Sans MS"/>
                <a:ea typeface="Comic Sans MS"/>
                <a:cs typeface="Comic Sans MS"/>
                <a:sym typeface="Comic Sans MS"/>
              </a:rPr>
              <a:t>How many counters are there?</a:t>
            </a:r>
            <a:endParaRPr/>
          </a:p>
        </p:txBody>
      </p:sp>
      <p:sp>
        <p:nvSpPr>
          <p:cNvPr id="85" name="Google Shape;85;p5"/>
          <p:cNvSpPr/>
          <p:nvPr/>
        </p:nvSpPr>
        <p:spPr>
          <a:xfrm>
            <a:off x="2585772" y="1544067"/>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6" name="Google Shape;86;p5"/>
          <p:cNvSpPr/>
          <p:nvPr/>
        </p:nvSpPr>
        <p:spPr>
          <a:xfrm>
            <a:off x="2038072" y="2028643"/>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7" name="Google Shape;87;p5"/>
          <p:cNvSpPr/>
          <p:nvPr/>
        </p:nvSpPr>
        <p:spPr>
          <a:xfrm>
            <a:off x="2776703" y="2147204"/>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8" name="Google Shape;88;p5"/>
          <p:cNvSpPr/>
          <p:nvPr/>
        </p:nvSpPr>
        <p:spPr>
          <a:xfrm>
            <a:off x="2340220" y="1139897"/>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9" name="Google Shape;89;p5"/>
          <p:cNvSpPr/>
          <p:nvPr/>
        </p:nvSpPr>
        <p:spPr>
          <a:xfrm>
            <a:off x="3254986" y="1569328"/>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0" name="Google Shape;90;p5"/>
          <p:cNvSpPr/>
          <p:nvPr/>
        </p:nvSpPr>
        <p:spPr>
          <a:xfrm>
            <a:off x="3438703" y="2033847"/>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1" name="Google Shape;91;p5"/>
          <p:cNvSpPr/>
          <p:nvPr/>
        </p:nvSpPr>
        <p:spPr>
          <a:xfrm>
            <a:off x="3643933" y="1030653"/>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2" name="Google Shape;92;p5"/>
          <p:cNvSpPr/>
          <p:nvPr/>
        </p:nvSpPr>
        <p:spPr>
          <a:xfrm>
            <a:off x="3880953" y="1538514"/>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3" name="Google Shape;93;p5"/>
          <p:cNvSpPr/>
          <p:nvPr/>
        </p:nvSpPr>
        <p:spPr>
          <a:xfrm>
            <a:off x="4274770" y="985320"/>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4" name="Google Shape;94;p5"/>
          <p:cNvSpPr/>
          <p:nvPr/>
        </p:nvSpPr>
        <p:spPr>
          <a:xfrm>
            <a:off x="5001895" y="1330830"/>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5" name="Google Shape;95;p5"/>
          <p:cNvSpPr/>
          <p:nvPr/>
        </p:nvSpPr>
        <p:spPr>
          <a:xfrm>
            <a:off x="4465701" y="1512252"/>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6" name="Google Shape;96;p5"/>
          <p:cNvSpPr/>
          <p:nvPr/>
        </p:nvSpPr>
        <p:spPr>
          <a:xfrm>
            <a:off x="4968064" y="1836893"/>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7" name="Google Shape;97;p5"/>
          <p:cNvSpPr/>
          <p:nvPr/>
        </p:nvSpPr>
        <p:spPr>
          <a:xfrm>
            <a:off x="5467636" y="1620062"/>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8" name="Google Shape;98;p5"/>
          <p:cNvSpPr/>
          <p:nvPr/>
        </p:nvSpPr>
        <p:spPr>
          <a:xfrm>
            <a:off x="5967208" y="1378395"/>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9" name="Google Shape;99;p5"/>
          <p:cNvSpPr/>
          <p:nvPr/>
        </p:nvSpPr>
        <p:spPr>
          <a:xfrm>
            <a:off x="5447311" y="1031408"/>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00" name="Google Shape;100;p5"/>
          <p:cNvSpPr/>
          <p:nvPr/>
        </p:nvSpPr>
        <p:spPr>
          <a:xfrm>
            <a:off x="5910430" y="1966217"/>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01" name="Google Shape;101;p5"/>
          <p:cNvSpPr/>
          <p:nvPr/>
        </p:nvSpPr>
        <p:spPr>
          <a:xfrm>
            <a:off x="6379777" y="1645960"/>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02" name="Google Shape;102;p5"/>
          <p:cNvSpPr/>
          <p:nvPr/>
        </p:nvSpPr>
        <p:spPr>
          <a:xfrm>
            <a:off x="6656932" y="1156649"/>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03" name="Google Shape;103;p5"/>
          <p:cNvSpPr/>
          <p:nvPr/>
        </p:nvSpPr>
        <p:spPr>
          <a:xfrm>
            <a:off x="2976569" y="1120812"/>
            <a:ext cx="381863" cy="381865"/>
          </a:xfrm>
          <a:prstGeom prst="ellipse">
            <a:avLst/>
          </a:prstGeom>
          <a:solidFill>
            <a:srgbClr val="FF000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04" name="Google Shape;104;p5"/>
          <p:cNvSpPr txBox="1"/>
          <p:nvPr/>
        </p:nvSpPr>
        <p:spPr>
          <a:xfrm>
            <a:off x="2096590" y="3822521"/>
            <a:ext cx="477085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2400" u="none" cap="none" strike="noStrike">
                <a:solidFill>
                  <a:srgbClr val="000000"/>
                </a:solidFill>
                <a:latin typeface="Comic Sans MS"/>
                <a:ea typeface="Comic Sans MS"/>
                <a:cs typeface="Comic Sans MS"/>
                <a:sym typeface="Comic Sans MS"/>
              </a:rPr>
              <a:t>Two ten frames are full, </a:t>
            </a:r>
            <a:br>
              <a:rPr b="0" i="0" lang="en-GB" sz="2400" u="none" cap="none" strike="noStrike">
                <a:solidFill>
                  <a:srgbClr val="000000"/>
                </a:solidFill>
                <a:latin typeface="Comic Sans MS"/>
                <a:ea typeface="Comic Sans MS"/>
                <a:cs typeface="Comic Sans MS"/>
                <a:sym typeface="Comic Sans MS"/>
              </a:rPr>
            </a:br>
            <a:r>
              <a:rPr b="0" i="0" lang="en-GB" sz="2400" u="none" cap="none" strike="noStrike">
                <a:solidFill>
                  <a:srgbClr val="000000"/>
                </a:solidFill>
                <a:latin typeface="Comic Sans MS"/>
                <a:ea typeface="Comic Sans MS"/>
                <a:cs typeface="Comic Sans MS"/>
                <a:sym typeface="Comic Sans MS"/>
              </a:rPr>
              <a:t>so I know that I have made ___</a:t>
            </a:r>
            <a:endParaRPr/>
          </a:p>
        </p:txBody>
      </p:sp>
      <p:sp>
        <p:nvSpPr>
          <p:cNvPr id="105" name="Google Shape;105;p5"/>
          <p:cNvSpPr txBox="1"/>
          <p:nvPr/>
        </p:nvSpPr>
        <p:spPr>
          <a:xfrm>
            <a:off x="6222677" y="4150996"/>
            <a:ext cx="5597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400" u="none" cap="none" strike="noStrike">
                <a:solidFill>
                  <a:schemeClr val="accent1"/>
                </a:solidFill>
                <a:latin typeface="Comic Sans MS"/>
                <a:ea typeface="Comic Sans MS"/>
                <a:cs typeface="Comic Sans MS"/>
                <a:sym typeface="Comic Sans MS"/>
              </a:rPr>
              <a:t>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title"/>
          </p:nvPr>
        </p:nvSpPr>
        <p:spPr>
          <a:xfrm>
            <a:off x="188031" y="288322"/>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Number bonds – why?</a:t>
            </a:r>
            <a:endParaRPr/>
          </a:p>
        </p:txBody>
      </p:sp>
      <p:sp>
        <p:nvSpPr>
          <p:cNvPr id="111" name="Google Shape;111;p6"/>
          <p:cNvSpPr txBox="1"/>
          <p:nvPr/>
        </p:nvSpPr>
        <p:spPr>
          <a:xfrm>
            <a:off x="198620" y="1401580"/>
            <a:ext cx="8525655" cy="156966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These are the building blocks for any additive calculations (additive covers both adding and subtracting)</a:t>
            </a:r>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Knowing number bonds takes away the cognitive load, in order to focus on everything else!</a:t>
            </a:r>
            <a:endParaRPr/>
          </a:p>
        </p:txBody>
      </p:sp>
      <p:pic>
        <p:nvPicPr>
          <p:cNvPr descr="Driving School Cartoon Royalty-Free ..." id="112" name="Google Shape;112;p6"/>
          <p:cNvPicPr preferRelativeResize="0"/>
          <p:nvPr/>
        </p:nvPicPr>
        <p:blipFill rotWithShape="1">
          <a:blip r:embed="rId3">
            <a:alphaModFix/>
          </a:blip>
          <a:srcRect b="0" l="0" r="0" t="0"/>
          <a:stretch/>
        </p:blipFill>
        <p:spPr>
          <a:xfrm>
            <a:off x="2930961" y="3241305"/>
            <a:ext cx="2781300" cy="164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7"/>
          <p:cNvSpPr txBox="1"/>
          <p:nvPr>
            <p:ph type="title"/>
          </p:nvPr>
        </p:nvSpPr>
        <p:spPr>
          <a:xfrm>
            <a:off x="266730" y="187139"/>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Adding using number bonds</a:t>
            </a:r>
            <a:endParaRPr/>
          </a:p>
        </p:txBody>
      </p:sp>
      <p:pic>
        <p:nvPicPr>
          <p:cNvPr id="118" name="Google Shape;118;p7"/>
          <p:cNvPicPr preferRelativeResize="0"/>
          <p:nvPr/>
        </p:nvPicPr>
        <p:blipFill rotWithShape="1">
          <a:blip r:embed="rId3">
            <a:alphaModFix/>
          </a:blip>
          <a:srcRect b="0" l="0" r="0" t="0"/>
          <a:stretch/>
        </p:blipFill>
        <p:spPr>
          <a:xfrm>
            <a:off x="1456658" y="1113477"/>
            <a:ext cx="6053041" cy="40300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GB" sz="2800">
                <a:latin typeface="Arial"/>
                <a:ea typeface="Arial"/>
                <a:cs typeface="Arial"/>
                <a:sym typeface="Arial"/>
              </a:rPr>
              <a:t>Adding using number bonds</a:t>
            </a:r>
            <a:endParaRPr/>
          </a:p>
        </p:txBody>
      </p:sp>
      <p:pic>
        <p:nvPicPr>
          <p:cNvPr id="124" name="Google Shape;124;p8"/>
          <p:cNvPicPr preferRelativeResize="0"/>
          <p:nvPr/>
        </p:nvPicPr>
        <p:blipFill rotWithShape="1">
          <a:blip r:embed="rId3">
            <a:alphaModFix/>
          </a:blip>
          <a:srcRect b="0" l="0" r="0" t="0"/>
          <a:stretch/>
        </p:blipFill>
        <p:spPr>
          <a:xfrm>
            <a:off x="4762500" y="1434067"/>
            <a:ext cx="4069800" cy="3264408"/>
          </a:xfrm>
          <a:prstGeom prst="rect">
            <a:avLst/>
          </a:prstGeom>
          <a:noFill/>
          <a:ln>
            <a:noFill/>
          </a:ln>
        </p:spPr>
      </p:pic>
      <p:pic>
        <p:nvPicPr>
          <p:cNvPr id="125" name="Google Shape;125;p8"/>
          <p:cNvPicPr preferRelativeResize="0"/>
          <p:nvPr/>
        </p:nvPicPr>
        <p:blipFill rotWithShape="1">
          <a:blip r:embed="rId4">
            <a:alphaModFix/>
          </a:blip>
          <a:srcRect b="0" l="0" r="0" t="0"/>
          <a:stretch/>
        </p:blipFill>
        <p:spPr>
          <a:xfrm>
            <a:off x="-413" y="1111944"/>
            <a:ext cx="4762913" cy="15241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GB" sz="2800">
                <a:latin typeface="Arial"/>
                <a:ea typeface="Arial"/>
                <a:cs typeface="Arial"/>
                <a:sym typeface="Arial"/>
              </a:rPr>
              <a:t>Adding using number bonds</a:t>
            </a:r>
            <a:endParaRPr/>
          </a:p>
        </p:txBody>
      </p:sp>
      <p:pic>
        <p:nvPicPr>
          <p:cNvPr id="131" name="Google Shape;131;p9"/>
          <p:cNvPicPr preferRelativeResize="0"/>
          <p:nvPr/>
        </p:nvPicPr>
        <p:blipFill rotWithShape="1">
          <a:blip r:embed="rId3">
            <a:alphaModFix/>
          </a:blip>
          <a:srcRect b="0" l="0" r="0" t="0"/>
          <a:stretch/>
        </p:blipFill>
        <p:spPr>
          <a:xfrm>
            <a:off x="4762500" y="1434067"/>
            <a:ext cx="4069800" cy="3264408"/>
          </a:xfrm>
          <a:prstGeom prst="rect">
            <a:avLst/>
          </a:prstGeom>
          <a:noFill/>
          <a:ln>
            <a:noFill/>
          </a:ln>
        </p:spPr>
      </p:pic>
      <p:pic>
        <p:nvPicPr>
          <p:cNvPr id="132" name="Google Shape;132;p9"/>
          <p:cNvPicPr preferRelativeResize="0"/>
          <p:nvPr/>
        </p:nvPicPr>
        <p:blipFill rotWithShape="1">
          <a:blip r:embed="rId4">
            <a:alphaModFix/>
          </a:blip>
          <a:srcRect b="0" l="0" r="0" t="0"/>
          <a:stretch/>
        </p:blipFill>
        <p:spPr>
          <a:xfrm>
            <a:off x="85524" y="1118765"/>
            <a:ext cx="4546437" cy="903048"/>
          </a:xfrm>
          <a:prstGeom prst="rect">
            <a:avLst/>
          </a:prstGeom>
          <a:noFill/>
          <a:ln>
            <a:noFill/>
          </a:ln>
        </p:spPr>
      </p:pic>
      <p:sp>
        <p:nvSpPr>
          <p:cNvPr id="133" name="Google Shape;133;p9"/>
          <p:cNvSpPr txBox="1"/>
          <p:nvPr/>
        </p:nvSpPr>
        <p:spPr>
          <a:xfrm>
            <a:off x="56750" y="3261652"/>
            <a:ext cx="460519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2800" u="none" cap="none" strike="noStrike">
                <a:solidFill>
                  <a:srgbClr val="000000"/>
                </a:solidFill>
                <a:latin typeface="Comic Sans MS"/>
                <a:ea typeface="Comic Sans MS"/>
                <a:cs typeface="Comic Sans MS"/>
                <a:sym typeface="Comic Sans MS"/>
              </a:rPr>
              <a:t>What do you notice?</a:t>
            </a:r>
            <a:endParaRPr/>
          </a:p>
        </p:txBody>
      </p:sp>
      <p:sp>
        <p:nvSpPr>
          <p:cNvPr id="134" name="Google Shape;134;p9"/>
          <p:cNvSpPr txBox="1"/>
          <p:nvPr/>
        </p:nvSpPr>
        <p:spPr>
          <a:xfrm>
            <a:off x="56750" y="3790972"/>
            <a:ext cx="4605192"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2800" u="none" cap="none" strike="noStrike">
                <a:solidFill>
                  <a:srgbClr val="000000"/>
                </a:solidFill>
                <a:latin typeface="Comic Sans MS"/>
                <a:ea typeface="Comic Sans MS"/>
                <a:cs typeface="Comic Sans MS"/>
                <a:sym typeface="Comic Sans MS"/>
              </a:rPr>
              <a:t>Write a number sentence for each addition.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4B698496B45242AAC4E7A547D770CD" ma:contentTypeVersion="15" ma:contentTypeDescription="Create a new document." ma:contentTypeScope="" ma:versionID="a9b22cabe60e953a78784a69ff285ccc">
  <xsd:schema xmlns:xsd="http://www.w3.org/2001/XMLSchema" xmlns:xs="http://www.w3.org/2001/XMLSchema" xmlns:p="http://schemas.microsoft.com/office/2006/metadata/properties" xmlns:ns2="aae72b17-2376-4c79-ad31-453535cb4097" xmlns:ns3="72e0c18d-8bff-40d0-a8af-022d7d3b1ef6" targetNamespace="http://schemas.microsoft.com/office/2006/metadata/properties" ma:root="true" ma:fieldsID="b043bfc4ef2afad3f8a16add8d1b1660" ns2:_="" ns3:_="">
    <xsd:import namespace="aae72b17-2376-4c79-ad31-453535cb4097"/>
    <xsd:import namespace="72e0c18d-8bff-40d0-a8af-022d7d3b1e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72b17-2376-4c79-ad31-453535cb4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ea6ac6-2a4a-4590-a414-7181c1ac420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e0c18d-8bff-40d0-a8af-022d7d3b1e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709402-cf77-4b5b-a23f-0a5ba2890f20}" ma:internalName="TaxCatchAll" ma:showField="CatchAllData" ma:web="72e0c18d-8bff-40d0-a8af-022d7d3b1ef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e72b17-2376-4c79-ad31-453535cb4097">
      <Terms xmlns="http://schemas.microsoft.com/office/infopath/2007/PartnerControls"/>
    </lcf76f155ced4ddcb4097134ff3c332f>
    <TaxCatchAll xmlns="72e0c18d-8bff-40d0-a8af-022d7d3b1ef6" xsi:nil="true"/>
  </documentManagement>
</p:properties>
</file>

<file path=customXml/itemProps1.xml><?xml version="1.0" encoding="utf-8"?>
<ds:datastoreItem xmlns:ds="http://schemas.openxmlformats.org/officeDocument/2006/customXml" ds:itemID="{6E33812F-8733-408B-9BB5-F3130F874888}"/>
</file>

<file path=customXml/itemProps2.xml><?xml version="1.0" encoding="utf-8"?>
<ds:datastoreItem xmlns:ds="http://schemas.openxmlformats.org/officeDocument/2006/customXml" ds:itemID="{985259AE-3775-4EA5-BC93-38A9FD1860C6}"/>
</file>

<file path=customXml/itemProps3.xml><?xml version="1.0" encoding="utf-8"?>
<ds:datastoreItem xmlns:ds="http://schemas.openxmlformats.org/officeDocument/2006/customXml" ds:itemID="{269F3E31-135E-4463-B280-4A6D36131B6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Francis | Orton Wistow Primary School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0x010100DB4B698496B45242AAC4E7A547D770CD</vt:lpwstr>
  </property>
</Properties>
</file>