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Jacques Francois Shadow"/>
      <p:regular r:id="rId22"/>
    </p:embeddedFont>
    <p:embeddedFont>
      <p:font typeface="Candara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j7VC3T21cbis6x9i6EHlhX+zqT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Candara-boldItalic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1.xml"/><Relationship Id="rId34" Type="http://schemas.openxmlformats.org/officeDocument/2006/relationships/customXml" Target="../customXml/item3.xml"/><Relationship Id="rId25" Type="http://schemas.openxmlformats.org/officeDocument/2006/relationships/font" Target="fonts/Candara-italic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customXml" Target="../customXml/item2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schemas.openxmlformats.org/officeDocument/2006/relationships/font" Target="fonts/CenturyGothic-italic.fntdata"/><Relationship Id="rId16" Type="http://schemas.openxmlformats.org/officeDocument/2006/relationships/slide" Target="slides/slide12.xml"/><Relationship Id="rId24" Type="http://schemas.openxmlformats.org/officeDocument/2006/relationships/font" Target="fonts/Candara-bold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customXml" Target="../customXml/item1.xml"/><Relationship Id="rId23" Type="http://schemas.openxmlformats.org/officeDocument/2006/relationships/font" Target="fonts/Candara-regular.fntdata"/><Relationship Id="rId28" Type="http://schemas.openxmlformats.org/officeDocument/2006/relationships/font" Target="fonts/CenturyGothic-bold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font" Target="fonts/JacquesFrancoisShadow-regular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CenturyGothic-regular.fntdata"/><Relationship Id="rId30" Type="http://schemas.openxmlformats.org/officeDocument/2006/relationships/font" Target="fonts/CenturyGothic-boldItalic.fntdata"/><Relationship Id="rId14" Type="http://schemas.openxmlformats.org/officeDocument/2006/relationships/slide" Target="slides/slide10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37c71e067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237c71e067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237c71e067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f5b0ac10d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13f5b0ac10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g13f5b0ac10d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e406c0b30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e406c0b30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5e406c0b30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e406c0b3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5e406c0b3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5" name="Google Shape;245;g15e406c0b3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f5b0ac10d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3f5b0ac10d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3f5b0ac10d_0_2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Sarah/ Kyle</a:t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37c71e06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37c71e06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237c71e06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37c71e067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37c71e06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237c71e067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37c71e067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37c71e067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237c71e067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37c71e067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237c71e067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</a:t>
            </a:r>
            <a:endParaRPr/>
          </a:p>
        </p:txBody>
      </p:sp>
      <p:sp>
        <p:nvSpPr>
          <p:cNvPr id="187" name="Google Shape;187;g3237c71e067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37c71e067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37c71e067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237c71e067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37c71e067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237c71e067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237c71e067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37c71e067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3237c71e06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g3237c71e067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1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1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31" name="Google Shape;31;p15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5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1D6B">
                <a:alpha val="49803"/>
              </a:srgbClr>
            </a:solidFill>
            <a:ln>
              <a:noFill/>
            </a:ln>
          </p:spPr>
        </p:sp>
        <p:sp>
          <p:nvSpPr>
            <p:cNvPr id="34" name="Google Shape;34;p15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6D1D6B">
                <a:alpha val="69803"/>
              </a:srgbClr>
            </a:solidFill>
            <a:ln>
              <a:noFill/>
            </a:ln>
          </p:spPr>
        </p:sp>
        <p:sp>
          <p:nvSpPr>
            <p:cNvPr id="35" name="Google Shape;35;p15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1347">
                <a:alpha val="80000"/>
              </a:srgbClr>
            </a:solidFill>
            <a:ln>
              <a:noFill/>
            </a:ln>
          </p:spPr>
        </p:sp>
        <p:sp>
          <p:nvSpPr>
            <p:cNvPr id="36" name="Google Shape;36;p1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491347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rgbClr val="6D1D6B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15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5400"/>
              <a:buFont typeface="Trebuchet MS"/>
              <a:buNone/>
              <a:defRPr sz="5400">
                <a:solidFill>
                  <a:srgbClr val="6D1D6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7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27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19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4" name="Google Shape;84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1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4" name="Google Shape;14;p1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1D6B">
                <a:alpha val="49803"/>
              </a:srgbClr>
            </a:solidFill>
            <a:ln>
              <a:noFill/>
            </a:ln>
          </p:spPr>
        </p:sp>
        <p:sp>
          <p:nvSpPr>
            <p:cNvPr id="17" name="Google Shape;17;p1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6D1D6B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1347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491347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rgbClr val="6D1D6B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1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ttrockstars.com/" TargetMode="External"/><Relationship Id="rId4" Type="http://schemas.openxmlformats.org/officeDocument/2006/relationships/hyperlink" Target="https://www.purplemash.com/sch/orton-pe2" TargetMode="External"/><Relationship Id="rId5" Type="http://schemas.openxmlformats.org/officeDocument/2006/relationships/hyperlink" Target="https://www.topmarks.co.uk/maths-games/hit-the-button" TargetMode="External"/><Relationship Id="rId6" Type="http://schemas.openxmlformats.org/officeDocument/2006/relationships/hyperlink" Target="https://www.topmarks.co.uk/maths-games/daily10" TargetMode="External"/><Relationship Id="rId7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6.png"/><Relationship Id="rId13" Type="http://schemas.openxmlformats.org/officeDocument/2006/relationships/image" Target="../media/image2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weareteachers.com/22-fun-hands-on-ways-to-teach-multiplication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entury.tech/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numbersensemaths.com/teacher-portal/ttf/stages/stage-3/u4-6-times-table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>
            <p:ph type="ctrTitle"/>
          </p:nvPr>
        </p:nvSpPr>
        <p:spPr>
          <a:xfrm>
            <a:off x="770709" y="275289"/>
            <a:ext cx="8594734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800"/>
              <a:buFont typeface="Century Gothic"/>
              <a:buNone/>
            </a:pPr>
            <a:r>
              <a:rPr b="1" lang="en-GB" sz="4800">
                <a:latin typeface="Century Gothic"/>
                <a:ea typeface="Century Gothic"/>
                <a:cs typeface="Century Gothic"/>
                <a:sym typeface="Century Gothic"/>
              </a:rPr>
              <a:t>Welcome to the Year 4 Curriculum Evening</a:t>
            </a:r>
            <a:endParaRPr b="1"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1"/>
          <p:cNvSpPr txBox="1"/>
          <p:nvPr/>
        </p:nvSpPr>
        <p:spPr>
          <a:xfrm>
            <a:off x="-1756316" y="5566128"/>
            <a:ext cx="1021515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dk1"/>
              </a:solidFill>
              <a:latin typeface="Jacques Francois Shadow"/>
              <a:ea typeface="Jacques Francois Shadow"/>
              <a:cs typeface="Jacques Francois Shadow"/>
              <a:sym typeface="Jacques Francois Shadow"/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1874480" y="1921608"/>
            <a:ext cx="85947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800"/>
              <a:buFont typeface="Century Gothic"/>
              <a:buNone/>
            </a:pPr>
            <a:r>
              <a:rPr lang="en-GB" sz="4800">
                <a:solidFill>
                  <a:srgbClr val="6D1D6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Times Tables in Year 4</a:t>
            </a:r>
            <a:endParaRPr b="0" sz="4800" u="none">
              <a:solidFill>
                <a:srgbClr val="6D1D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5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112" y="4070933"/>
            <a:ext cx="2343771" cy="237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237c71e067_0_59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237c71e067_0_59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g3237c71e067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462" y="0"/>
            <a:ext cx="98149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f5b0ac10d_0_6"/>
          <p:cNvSpPr txBox="1"/>
          <p:nvPr>
            <p:ph type="title"/>
          </p:nvPr>
        </p:nvSpPr>
        <p:spPr>
          <a:xfrm>
            <a:off x="-1187838" y="377250"/>
            <a:ext cx="11462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GB"/>
              <a:t>Times tables- helping at home</a:t>
            </a:r>
            <a:endParaRPr/>
          </a:p>
        </p:txBody>
      </p:sp>
      <p:sp>
        <p:nvSpPr>
          <p:cNvPr id="231" name="Google Shape;231;g13f5b0ac10d_0_6"/>
          <p:cNvSpPr txBox="1"/>
          <p:nvPr/>
        </p:nvSpPr>
        <p:spPr>
          <a:xfrm>
            <a:off x="846225" y="2124400"/>
            <a:ext cx="89553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1960" lvl="0" marL="34290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lang="en-GB" sz="3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Times Tables Rock Stars (ttrockstars.com)</a:t>
            </a:r>
            <a:endParaRPr sz="30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41960" lvl="0" marL="34290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lang="en-GB" sz="3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Purple Mash by 2Simple</a:t>
            </a:r>
            <a:endParaRPr sz="30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41960" lvl="0" marL="34290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lang="en-GB" sz="3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Hit the Button - Quick fire maths practise for 6-11 year olds (topmarks.co.uk)</a:t>
            </a:r>
            <a:endParaRPr sz="30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41960" lvl="0" marL="342900" rtl="0" algn="l"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lang="en-GB" sz="3000" u="sng">
                <a:solidFill>
                  <a:schemeClr val="hlink"/>
                </a:solidFill>
                <a:hlinkClick r:id="rId6"/>
              </a:rPr>
              <a:t>Daily 10 - Mental Maths Challenge - Topmarks</a:t>
            </a:r>
            <a:endParaRPr sz="30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2" name="Google Shape;232;g13f5b0ac10d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74550" y="4945925"/>
            <a:ext cx="1623400" cy="16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5e406c0b30_0_4"/>
          <p:cNvSpPr txBox="1"/>
          <p:nvPr>
            <p:ph type="title"/>
          </p:nvPr>
        </p:nvSpPr>
        <p:spPr>
          <a:xfrm>
            <a:off x="350359" y="206525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Times Tables Rockstars- which games to use?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15e406c0b30_0_4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g15e406c0b30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50" y="783850"/>
            <a:ext cx="7581687" cy="45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5e406c0b30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8775" y="4351150"/>
            <a:ext cx="4460125" cy="22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5e406c0b30_0_15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g15e406c0b3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38" y="62963"/>
            <a:ext cx="875347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5e406c0b30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950" y="4884775"/>
            <a:ext cx="6513801" cy="17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/>
          <p:nvPr>
            <p:ph type="title"/>
          </p:nvPr>
        </p:nvSpPr>
        <p:spPr>
          <a:xfrm>
            <a:off x="274009" y="3768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100000"/>
              <a:buFont typeface="Trebuchet MS"/>
              <a:buNone/>
            </a:pPr>
            <a:r>
              <a:rPr lang="en-GB"/>
              <a:t>Multiplication Games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76595"/>
              <a:buFont typeface="Trebuchet MS"/>
              <a:buNone/>
            </a:pPr>
            <a:br>
              <a:rPr lang="en-GB"/>
            </a:br>
            <a:r>
              <a:rPr lang="en-GB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50 Fun Hands-On Activities To Teach Multiplication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180000"/>
              <a:buFont typeface="Trebuchet MS"/>
              <a:buNone/>
            </a:pPr>
            <a:r>
              <a:t/>
            </a:r>
            <a:endParaRPr sz="2000"/>
          </a:p>
        </p:txBody>
      </p:sp>
      <p:pic>
        <p:nvPicPr>
          <p:cNvPr id="255" name="Google Shape;255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294" y="1930400"/>
            <a:ext cx="2008148" cy="152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53728" y="1930400"/>
            <a:ext cx="2222168" cy="17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5767" y="1897078"/>
            <a:ext cx="2321511" cy="159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005" y="3773359"/>
            <a:ext cx="1944487" cy="200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8225" y="3812717"/>
            <a:ext cx="2246664" cy="200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65317" y="2205357"/>
            <a:ext cx="1944487" cy="250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56807" y="3826829"/>
            <a:ext cx="2321512" cy="190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29146" y="4988050"/>
            <a:ext cx="2107981" cy="164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56699" y="556603"/>
            <a:ext cx="2027604" cy="164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944270" y="2655533"/>
            <a:ext cx="1852462" cy="197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87955" y="5032594"/>
            <a:ext cx="2130040" cy="155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29146" y="376803"/>
            <a:ext cx="2027604" cy="155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</a:pPr>
            <a:r>
              <a:rPr lang="en-GB"/>
              <a:t>Century</a:t>
            </a:r>
            <a:br>
              <a:rPr lang="en-GB"/>
            </a:br>
            <a:r>
              <a:rPr lang="en-GB" sz="2000" u="sng">
                <a:solidFill>
                  <a:schemeClr val="hlink"/>
                </a:solidFill>
                <a:hlinkClick r:id="rId3"/>
              </a:rPr>
              <a:t>CENTURY | Online Learning | English, Maths and Science</a:t>
            </a:r>
            <a:endParaRPr sz="2000"/>
          </a:p>
        </p:txBody>
      </p:sp>
      <p:pic>
        <p:nvPicPr>
          <p:cNvPr id="272" name="Google Shape;272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7045" y="2036932"/>
            <a:ext cx="2571572" cy="3881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7"/>
          <p:cNvCxnSpPr/>
          <p:nvPr/>
        </p:nvCxnSpPr>
        <p:spPr>
          <a:xfrm flipH="1">
            <a:off x="4012707" y="4483677"/>
            <a:ext cx="1393794" cy="230366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274" name="Google Shape;274;p7"/>
          <p:cNvSpPr txBox="1"/>
          <p:nvPr/>
        </p:nvSpPr>
        <p:spPr>
          <a:xfrm>
            <a:off x="5504155" y="3977650"/>
            <a:ext cx="387066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Log on here, using details in back of Reading Diaries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f5b0ac10d_0_265"/>
          <p:cNvSpPr txBox="1"/>
          <p:nvPr>
            <p:ph type="title"/>
          </p:nvPr>
        </p:nvSpPr>
        <p:spPr>
          <a:xfrm>
            <a:off x="384759" y="11915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Times tables on Century</a:t>
            </a:r>
            <a:endParaRPr/>
          </a:p>
        </p:txBody>
      </p:sp>
      <p:pic>
        <p:nvPicPr>
          <p:cNvPr id="281" name="Google Shape;281;g13f5b0ac10d_0_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500" y="1267598"/>
            <a:ext cx="9834673" cy="48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3f5b0ac10d_0_265"/>
          <p:cNvSpPr/>
          <p:nvPr/>
        </p:nvSpPr>
        <p:spPr>
          <a:xfrm>
            <a:off x="507100" y="1382500"/>
            <a:ext cx="1058400" cy="86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3f5b0ac10d_0_265"/>
          <p:cNvSpPr/>
          <p:nvPr/>
        </p:nvSpPr>
        <p:spPr>
          <a:xfrm rot="5699273">
            <a:off x="7408105" y="889611"/>
            <a:ext cx="1107594" cy="8603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/>
          <p:nvPr>
            <p:ph type="title"/>
          </p:nvPr>
        </p:nvSpPr>
        <p:spPr>
          <a:xfrm>
            <a:off x="1691840" y="236444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7200"/>
              <a:buFont typeface="Century Gothic"/>
              <a:buNone/>
            </a:pPr>
            <a:r>
              <a:rPr lang="en-GB" sz="7200">
                <a:latin typeface="Century Gothic"/>
                <a:ea typeface="Century Gothic"/>
                <a:cs typeface="Century Gothic"/>
                <a:sym typeface="Century Gothic"/>
              </a:rPr>
              <a:t>Any questions?</a:t>
            </a:r>
            <a:endParaRPr sz="7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Century Gothic"/>
              <a:buNone/>
            </a:pPr>
            <a:r>
              <a:rPr b="1" lang="en-GB" u="sng">
                <a:latin typeface="Century Gothic"/>
                <a:ea typeface="Century Gothic"/>
                <a:cs typeface="Century Gothic"/>
                <a:sym typeface="Century Gothic"/>
              </a:rPr>
              <a:t>Tonight’s aims</a:t>
            </a:r>
            <a:endParaRPr b="1" u="sng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2"/>
          <p:cNvSpPr txBox="1"/>
          <p:nvPr>
            <p:ph idx="1" type="body"/>
          </p:nvPr>
        </p:nvSpPr>
        <p:spPr>
          <a:xfrm>
            <a:off x="507526" y="1533575"/>
            <a:ext cx="97320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Share how Times Tables are taught in Years 3 and 4.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3540" lvl="0" marL="342900" rtl="0" algn="l">
              <a:spcBef>
                <a:spcPts val="0"/>
              </a:spcBef>
              <a:spcAft>
                <a:spcPts val="0"/>
              </a:spcAft>
              <a:buSzPts val="3200"/>
              <a:buFont typeface="Century Gothic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Explain arrangements and expectations for the Year 4 Multiplication Tables Check.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3540" lvl="0" marL="342900" rtl="0" algn="l">
              <a:spcBef>
                <a:spcPts val="0"/>
              </a:spcBef>
              <a:spcAft>
                <a:spcPts val="0"/>
              </a:spcAft>
              <a:buSzPts val="3200"/>
              <a:buFont typeface="Century Gothic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Provide you with ideas for how you can support your child to learn their multiplication facts at home.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37c71e067_0_0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we teach Times Tables at OWPS</a:t>
            </a:r>
            <a:endParaRPr/>
          </a:p>
        </p:txBody>
      </p:sp>
      <p:sp>
        <p:nvSpPr>
          <p:cNvPr id="163" name="Google Shape;163;g3237c71e067_0_0"/>
          <p:cNvSpPr txBox="1"/>
          <p:nvPr>
            <p:ph idx="1" type="body"/>
          </p:nvPr>
        </p:nvSpPr>
        <p:spPr>
          <a:xfrm>
            <a:off x="555484" y="1401239"/>
            <a:ext cx="85968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2740" lvl="0" marL="457200" rtl="0" algn="l">
              <a:spcBef>
                <a:spcPts val="1000"/>
              </a:spcBef>
              <a:spcAft>
                <a:spcPts val="0"/>
              </a:spcAft>
              <a:buSzPts val="1640"/>
              <a:buFont typeface="Century Gothic"/>
              <a:buChar char="►"/>
            </a:pP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Number Sense programme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SzPts val="1640"/>
              <a:buFont typeface="Century Gothic"/>
              <a:buChar char="►"/>
            </a:pP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Coherently </a:t>
            </a: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sequenced</a:t>
            </a: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 times tables programme across Years 3 and 4.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Daily 10-minute fluency sessions, plus 14 one-hour conceptual lessons spread through Year 3 and 4.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Recall of 36 core multiplication facts which provide the foundation for </a:t>
            </a:r>
            <a:r>
              <a:rPr lang="en-GB" sz="2000" u="sng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</a:t>
            </a: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written and mental multiplication and division. 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addition to the 36 essential facts, the programme teaches the 10, 11 and 12 times tables in preparation for the Y4 Multiplication Tables Check (MTC). 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C2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3237c71e06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5234" y="5282050"/>
            <a:ext cx="24003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237c71e06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475" y="4476750"/>
            <a:ext cx="63436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237c71e067_0_12"/>
          <p:cNvSpPr txBox="1"/>
          <p:nvPr>
            <p:ph type="title"/>
          </p:nvPr>
        </p:nvSpPr>
        <p:spPr>
          <a:xfrm>
            <a:off x="677334" y="778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36 facts to learn</a:t>
            </a:r>
            <a:endParaRPr/>
          </a:p>
        </p:txBody>
      </p:sp>
      <p:sp>
        <p:nvSpPr>
          <p:cNvPr id="172" name="Google Shape;172;g3237c71e067_0_12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g3237c71e067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75" y="929875"/>
            <a:ext cx="9023775" cy="53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237c71e067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1828" y="5712950"/>
            <a:ext cx="1649622" cy="7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37c71e067_0_30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of Unit lesson</a:t>
            </a:r>
            <a:endParaRPr/>
          </a:p>
        </p:txBody>
      </p:sp>
      <p:sp>
        <p:nvSpPr>
          <p:cNvPr id="181" name="Google Shape;181;g3237c71e067_0_30"/>
          <p:cNvSpPr txBox="1"/>
          <p:nvPr>
            <p:ph idx="1" type="body"/>
          </p:nvPr>
        </p:nvSpPr>
        <p:spPr>
          <a:xfrm>
            <a:off x="411425" y="5672690"/>
            <a:ext cx="8596800" cy="52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g3237c71e067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3" y="1234625"/>
            <a:ext cx="12082373" cy="50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237c71e067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3302" y="5753300"/>
            <a:ext cx="1893875" cy="8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37c71e067_0_46"/>
          <p:cNvSpPr txBox="1"/>
          <p:nvPr>
            <p:ph type="title"/>
          </p:nvPr>
        </p:nvSpPr>
        <p:spPr>
          <a:xfrm>
            <a:off x="520718" y="520975"/>
            <a:ext cx="3153300" cy="272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of Unit 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Independent</a:t>
            </a:r>
            <a:r>
              <a:rPr lang="en-GB"/>
              <a:t>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g3237c71e067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063" y="-49862"/>
            <a:ext cx="4843879" cy="69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237c71e067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9777" y="5656250"/>
            <a:ext cx="1871200" cy="8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37c71e067_0_38"/>
          <p:cNvSpPr txBox="1"/>
          <p:nvPr>
            <p:ph type="title"/>
          </p:nvPr>
        </p:nvSpPr>
        <p:spPr>
          <a:xfrm>
            <a:off x="3546825" y="354775"/>
            <a:ext cx="8596800" cy="56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Daily Practice 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Targeted Support</a:t>
            </a:r>
            <a:endParaRPr/>
          </a:p>
        </p:txBody>
      </p:sp>
      <p:sp>
        <p:nvSpPr>
          <p:cNvPr id="198" name="Google Shape;198;g3237c71e067_0_38"/>
          <p:cNvSpPr txBox="1"/>
          <p:nvPr>
            <p:ph idx="1" type="body"/>
          </p:nvPr>
        </p:nvSpPr>
        <p:spPr>
          <a:xfrm>
            <a:off x="3257274" y="1772825"/>
            <a:ext cx="6592200" cy="388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64490" lvl="0" marL="457200" rtl="0" algn="l">
              <a:spcBef>
                <a:spcPts val="100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Daily Practice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40 questions in 2 minutes.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Covers new facts, but also revisits those learnt previously.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Scores collected daily- used to inform children needing </a:t>
            </a: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targeted</a:t>
            </a: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 support.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Targeted support group during assembly time weekly.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Have a go!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g3237c71e067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50" y="0"/>
            <a:ext cx="22829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237c71e067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1427" y="5653625"/>
            <a:ext cx="1905225" cy="8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237c71e067_0_66"/>
          <p:cNvSpPr txBox="1"/>
          <p:nvPr>
            <p:ph type="title"/>
          </p:nvPr>
        </p:nvSpPr>
        <p:spPr>
          <a:xfrm>
            <a:off x="555459" y="31045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 of unit activities</a:t>
            </a:r>
            <a:endParaRPr/>
          </a:p>
        </p:txBody>
      </p:sp>
      <p:sp>
        <p:nvSpPr>
          <p:cNvPr id="207" name="Google Shape;207;g3237c71e067_0_66"/>
          <p:cNvSpPr txBox="1"/>
          <p:nvPr>
            <p:ph idx="1" type="body"/>
          </p:nvPr>
        </p:nvSpPr>
        <p:spPr>
          <a:xfrm>
            <a:off x="710550" y="6082441"/>
            <a:ext cx="8596800" cy="54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U4 6 Times Table | Number Sense Maths</a:t>
            </a:r>
            <a:endParaRPr/>
          </a:p>
        </p:txBody>
      </p:sp>
      <p:pic>
        <p:nvPicPr>
          <p:cNvPr id="208" name="Google Shape;208;g3237c71e067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25" y="968600"/>
            <a:ext cx="11477999" cy="49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237c71e067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27827" y="5889400"/>
            <a:ext cx="1738800" cy="8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37c71e067_0_53"/>
          <p:cNvSpPr txBox="1"/>
          <p:nvPr>
            <p:ph type="title"/>
          </p:nvPr>
        </p:nvSpPr>
        <p:spPr>
          <a:xfrm>
            <a:off x="-1605663" y="279525"/>
            <a:ext cx="11462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Multiplication Tables Check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g3237c71e067_0_53"/>
          <p:cNvSpPr txBox="1"/>
          <p:nvPr/>
        </p:nvSpPr>
        <p:spPr>
          <a:xfrm>
            <a:off x="691075" y="2139425"/>
            <a:ext cx="106620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Char char="●"/>
            </a:pPr>
            <a:r>
              <a:rPr lang="en-GB" sz="2800">
                <a:latin typeface="Century Gothic"/>
                <a:ea typeface="Century Gothic"/>
                <a:cs typeface="Century Gothic"/>
                <a:sym typeface="Century Gothic"/>
              </a:rPr>
              <a:t>Statut</a:t>
            </a: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ory Assessment for ALL children in Year 4.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●"/>
            </a:pP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Takes place in June.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●"/>
            </a:pP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Computer based assessment.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●"/>
            </a:pP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25 questions, 6 seconds to answer each question.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●"/>
            </a:pP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Government expectation is 25/25.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●"/>
            </a:pPr>
            <a:r>
              <a:rPr lang="en-GB" sz="2600">
                <a:latin typeface="Century Gothic"/>
                <a:ea typeface="Century Gothic"/>
                <a:cs typeface="Century Gothic"/>
                <a:sym typeface="Century Gothic"/>
              </a:rPr>
              <a:t>Regular learning and practise of times tables is essential.  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Violet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4B698496B45242AAC4E7A547D770CD" ma:contentTypeVersion="15" ma:contentTypeDescription="Create a new document." ma:contentTypeScope="" ma:versionID="a9b22cabe60e953a78784a69ff285ccc">
  <xsd:schema xmlns:xsd="http://www.w3.org/2001/XMLSchema" xmlns:xs="http://www.w3.org/2001/XMLSchema" xmlns:p="http://schemas.microsoft.com/office/2006/metadata/properties" xmlns:ns2="aae72b17-2376-4c79-ad31-453535cb4097" xmlns:ns3="72e0c18d-8bff-40d0-a8af-022d7d3b1ef6" targetNamespace="http://schemas.microsoft.com/office/2006/metadata/properties" ma:root="true" ma:fieldsID="b043bfc4ef2afad3f8a16add8d1b1660" ns2:_="" ns3:_="">
    <xsd:import namespace="aae72b17-2376-4c79-ad31-453535cb4097"/>
    <xsd:import namespace="72e0c18d-8bff-40d0-a8af-022d7d3b1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72b17-2376-4c79-ad31-453535cb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1ea6ac6-2a4a-4590-a414-7181c1ac42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0c18d-8bff-40d0-a8af-022d7d3b1ef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709402-cf77-4b5b-a23f-0a5ba2890f20}" ma:internalName="TaxCatchAll" ma:showField="CatchAllData" ma:web="72e0c18d-8bff-40d0-a8af-022d7d3b1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e72b17-2376-4c79-ad31-453535cb4097">
      <Terms xmlns="http://schemas.microsoft.com/office/infopath/2007/PartnerControls"/>
    </lcf76f155ced4ddcb4097134ff3c332f>
    <TaxCatchAll xmlns="72e0c18d-8bff-40d0-a8af-022d7d3b1ef6" xsi:nil="true"/>
  </documentManagement>
</p:properties>
</file>

<file path=customXml/itemProps1.xml><?xml version="1.0" encoding="utf-8"?>
<ds:datastoreItem xmlns:ds="http://schemas.openxmlformats.org/officeDocument/2006/customXml" ds:itemID="{57BFF023-6497-4216-9085-487AF2CF1B6F}"/>
</file>

<file path=customXml/itemProps2.xml><?xml version="1.0" encoding="utf-8"?>
<ds:datastoreItem xmlns:ds="http://schemas.openxmlformats.org/officeDocument/2006/customXml" ds:itemID="{3CF21164-92D1-4709-9AAB-D97349B2F736}"/>
</file>

<file path=customXml/itemProps3.xml><?xml version="1.0" encoding="utf-8"?>
<ds:datastoreItem xmlns:ds="http://schemas.openxmlformats.org/officeDocument/2006/customXml" ds:itemID="{9D539256-C1FF-42B5-A89E-C7D37A55880A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s.granville</dc:creator>
  <dcterms:created xsi:type="dcterms:W3CDTF">2016-09-21T08:06:20Z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0x010100DB4B698496B45242AAC4E7A547D770CD</vt:lpwstr>
  </property>
</Properties>
</file>